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3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6FBC6F8C-B12D-4DD2-8827-41D5C85EE08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0A6FA-A16E-45FF-91B9-A4108E6CAA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71702E-97AE-4E47-9298-37C0AE928BC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C7527A-20BD-4B70-A91A-DCEFE3E7618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ACBFC-98AC-4315-8542-8F79B991369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A2A7A-513B-487B-B05C-6FF54BF2066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7B3941-8ACA-4B4D-BFBF-13A17E2FBC2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F422DE-5B50-4633-9875-0A74A7C6209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D1C5C-55BF-4EB5-A17D-55D0C2EE379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1FAD4-E540-4F1A-BD4E-EE43F24929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3AF85B-85A6-4A9C-BC7C-1A1514AEEE5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56EA3CA1-1487-476D-A1EC-9360670BBA0C}" type="slidenum">
              <a:rPr lang="en-GB"/>
              <a:pPr/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052513"/>
            <a:ext cx="7772400" cy="1431925"/>
          </a:xfrm>
        </p:spPr>
        <p:txBody>
          <a:bodyPr/>
          <a:lstStyle/>
          <a:p>
            <a:r>
              <a:rPr lang="en-GB" sz="6000"/>
              <a:t>the portfolio extension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/>
              <a:t>Part 2</a:t>
            </a:r>
          </a:p>
          <a:p>
            <a:endParaRPr lang="en-GB"/>
          </a:p>
          <a:p>
            <a:r>
              <a:rPr lang="en-GB"/>
              <a:t>writing the report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portfolio extension report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403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/>
              <a:t>Introduction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/>
          </a:p>
          <a:p>
            <a:pPr>
              <a:lnSpc>
                <a:spcPct val="80000"/>
              </a:lnSpc>
            </a:pPr>
            <a:r>
              <a:rPr lang="en-GB" sz="2400"/>
              <a:t>Criterion N (analysis of interview/s – easier if two interviews can be compared)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2400"/>
          </a:p>
          <a:p>
            <a:pPr>
              <a:lnSpc>
                <a:spcPct val="80000"/>
              </a:lnSpc>
            </a:pPr>
            <a:r>
              <a:rPr lang="en-GB" sz="2400"/>
              <a:t>Criterion O (reflection on interview applied to the portfolio – compare portfolio and interview/s and highlight new relationship/idea/perspective arising from the comparison)</a:t>
            </a:r>
          </a:p>
          <a:p>
            <a:pPr>
              <a:lnSpc>
                <a:spcPct val="80000"/>
              </a:lnSpc>
            </a:pPr>
            <a:endParaRPr lang="en-GB" sz="2400"/>
          </a:p>
          <a:p>
            <a:pPr>
              <a:lnSpc>
                <a:spcPct val="80000"/>
              </a:lnSpc>
            </a:pPr>
            <a:r>
              <a:rPr lang="en-GB" sz="2400"/>
              <a:t>Criterion P (implications/recommendations arising from the synthesis of the interview and the portfolio in O – student’s own opinion on the ‘future’ of the issue 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introduction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229600" cy="4403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000"/>
              <a:t>many candidates used much of section N to “introduce” the issue and the interview</a:t>
            </a:r>
          </a:p>
          <a:p>
            <a:pPr>
              <a:lnSpc>
                <a:spcPct val="80000"/>
              </a:lnSpc>
            </a:pPr>
            <a:r>
              <a:rPr lang="en-GB" sz="2000"/>
              <a:t>this does not add to the discussion and is ignored for assessment purposes</a:t>
            </a:r>
          </a:p>
          <a:p>
            <a:pPr>
              <a:lnSpc>
                <a:spcPct val="80000"/>
              </a:lnSpc>
            </a:pPr>
            <a:endParaRPr lang="en-GB" sz="2000"/>
          </a:p>
          <a:p>
            <a:pPr>
              <a:lnSpc>
                <a:spcPct val="80000"/>
              </a:lnSpc>
            </a:pPr>
            <a:r>
              <a:rPr lang="en-GB" sz="2000"/>
              <a:t>it is recommended that a preliminary, short section is used for this purpose: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use the heading </a:t>
            </a:r>
            <a:r>
              <a:rPr lang="en-GB" sz="1800" i="1"/>
              <a:t>introduction</a:t>
            </a:r>
            <a:endParaRPr lang="en-GB" sz="1800"/>
          </a:p>
          <a:p>
            <a:pPr lvl="1">
              <a:lnSpc>
                <a:spcPct val="80000"/>
              </a:lnSpc>
            </a:pPr>
            <a:r>
              <a:rPr lang="en-GB" sz="1800"/>
              <a:t>write no more than 100 words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state briefly the issue, and the stakeholders, as identified in criterion C or D</a:t>
            </a:r>
          </a:p>
          <a:p>
            <a:pPr lvl="1">
              <a:lnSpc>
                <a:spcPct val="80000"/>
              </a:lnSpc>
            </a:pPr>
            <a:r>
              <a:rPr lang="en-GB" sz="1800"/>
              <a:t>state the interviewee(s), and justify the qualification as a stakeholder</a:t>
            </a:r>
          </a:p>
          <a:p>
            <a:pPr>
              <a:lnSpc>
                <a:spcPct val="80000"/>
              </a:lnSpc>
            </a:pPr>
            <a:endParaRPr lang="en-GB" sz="2000"/>
          </a:p>
          <a:p>
            <a:pPr>
              <a:lnSpc>
                <a:spcPct val="80000"/>
              </a:lnSpc>
            </a:pPr>
            <a:r>
              <a:rPr lang="en-GB" sz="2000"/>
              <a:t>This 100 words will not count as part of the 1000 word maximum count. Anything over 100 words in the introduction WILL count.</a:t>
            </a:r>
          </a:p>
          <a:p>
            <a:pPr>
              <a:lnSpc>
                <a:spcPct val="80000"/>
              </a:lnSpc>
            </a:pPr>
            <a:endParaRPr lang="en-GB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25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25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/>
              <a:t>Discussion/analysis of the interview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48974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400"/>
              <a:t>a summary of the interview scores zero</a:t>
            </a:r>
          </a:p>
          <a:p>
            <a:pPr>
              <a:lnSpc>
                <a:spcPct val="90000"/>
              </a:lnSpc>
            </a:pPr>
            <a:r>
              <a:rPr lang="en-GB" sz="2400"/>
              <a:t>minimum level of discussion for 1 mark: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at least </a:t>
            </a:r>
            <a:r>
              <a:rPr lang="en-GB" sz="2000">
                <a:solidFill>
                  <a:schemeClr val="hlink"/>
                </a:solidFill>
              </a:rPr>
              <a:t>two key points</a:t>
            </a:r>
            <a:r>
              <a:rPr lang="en-GB" sz="2000"/>
              <a:t> are identified in own words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short quotes/references from the interview as </a:t>
            </a:r>
            <a:r>
              <a:rPr lang="en-GB" sz="2000">
                <a:solidFill>
                  <a:schemeClr val="hlink"/>
                </a:solidFill>
              </a:rPr>
              <a:t>supporting examples</a:t>
            </a:r>
            <a:r>
              <a:rPr lang="en-GB" sz="2000"/>
              <a:t> for each point</a:t>
            </a:r>
          </a:p>
          <a:p>
            <a:pPr>
              <a:lnSpc>
                <a:spcPct val="90000"/>
              </a:lnSpc>
            </a:pPr>
            <a:r>
              <a:rPr lang="en-GB" sz="2400"/>
              <a:t>next level (2 marks) also has some analysis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has at least the two key points and examples, as above</a:t>
            </a:r>
          </a:p>
          <a:p>
            <a:pPr lvl="1">
              <a:lnSpc>
                <a:spcPct val="90000"/>
              </a:lnSpc>
            </a:pPr>
            <a:r>
              <a:rPr lang="en-GB" sz="2000">
                <a:solidFill>
                  <a:schemeClr val="hlink"/>
                </a:solidFill>
              </a:rPr>
              <a:t>grouping, contrasting/comparing</a:t>
            </a:r>
            <a:r>
              <a:rPr lang="en-GB" sz="2000"/>
              <a:t> of views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this is clearly much easier with better interviews</a:t>
            </a:r>
          </a:p>
          <a:p>
            <a:pPr>
              <a:lnSpc>
                <a:spcPct val="90000"/>
              </a:lnSpc>
            </a:pPr>
            <a:r>
              <a:rPr lang="en-GB" sz="2400"/>
              <a:t>highest level (3 marks) shows a depth of analysis</a:t>
            </a:r>
          </a:p>
          <a:p>
            <a:pPr lvl="1">
              <a:lnSpc>
                <a:spcPct val="90000"/>
              </a:lnSpc>
            </a:pPr>
            <a:r>
              <a:rPr lang="en-GB" sz="2000">
                <a:solidFill>
                  <a:schemeClr val="hlink"/>
                </a:solidFill>
              </a:rPr>
              <a:t>explaining</a:t>
            </a:r>
            <a:r>
              <a:rPr lang="en-GB" sz="2000"/>
              <a:t> the nature of the contrasts/comparisons, grouping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at least one supporting example for each key point explained as above</a:t>
            </a:r>
          </a:p>
          <a:p>
            <a:pPr lvl="1">
              <a:lnSpc>
                <a:spcPct val="90000"/>
              </a:lnSpc>
            </a:pPr>
            <a:r>
              <a:rPr lang="en-GB" sz="2000"/>
              <a:t>a second interview could make this easier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35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35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355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355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2355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7931150" cy="1049337"/>
          </a:xfrm>
        </p:spPr>
        <p:txBody>
          <a:bodyPr/>
          <a:lstStyle/>
          <a:p>
            <a:pPr algn="ctr"/>
            <a:r>
              <a:rPr lang="en-GB" sz="4000"/>
              <a:t>Reflection on the interview, with respect to the portfolio research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5165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600"/>
              <a:t>the reflection </a:t>
            </a:r>
            <a:r>
              <a:rPr lang="en-GB" sz="1600">
                <a:solidFill>
                  <a:schemeClr val="hlink"/>
                </a:solidFill>
              </a:rPr>
              <a:t>MUST connect</a:t>
            </a:r>
            <a:r>
              <a:rPr lang="en-GB" sz="1600"/>
              <a:t> the interview(s) to the original portfolio research 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1600"/>
          </a:p>
          <a:p>
            <a:pPr>
              <a:lnSpc>
                <a:spcPct val="80000"/>
              </a:lnSpc>
            </a:pPr>
            <a:r>
              <a:rPr lang="en-GB" sz="1600"/>
              <a:t>the </a:t>
            </a:r>
            <a:r>
              <a:rPr lang="en-GB" sz="1600">
                <a:solidFill>
                  <a:schemeClr val="hlink"/>
                </a:solidFill>
              </a:rPr>
              <a:t>interview</a:t>
            </a:r>
            <a:r>
              <a:rPr lang="en-GB" sz="1600"/>
              <a:t> must be </a:t>
            </a:r>
            <a:r>
              <a:rPr lang="en-GB" sz="1600">
                <a:solidFill>
                  <a:schemeClr val="hlink"/>
                </a:solidFill>
              </a:rPr>
              <a:t>compared</a:t>
            </a:r>
            <a:r>
              <a:rPr lang="en-GB" sz="1600"/>
              <a:t> with the </a:t>
            </a:r>
            <a:r>
              <a:rPr lang="en-GB" sz="1600">
                <a:solidFill>
                  <a:schemeClr val="hlink"/>
                </a:solidFill>
              </a:rPr>
              <a:t>portfolio</a:t>
            </a:r>
            <a:r>
              <a:rPr lang="en-GB" sz="1600"/>
              <a:t> at the basic 1 mark level:</a:t>
            </a:r>
          </a:p>
          <a:p>
            <a:pPr lvl="1">
              <a:lnSpc>
                <a:spcPct val="80000"/>
              </a:lnSpc>
            </a:pPr>
            <a:r>
              <a:rPr lang="en-GB" sz="1400">
                <a:solidFill>
                  <a:schemeClr val="hlink"/>
                </a:solidFill>
              </a:rPr>
              <a:t>where did they agree?</a:t>
            </a:r>
          </a:p>
          <a:p>
            <a:pPr lvl="1">
              <a:lnSpc>
                <a:spcPct val="80000"/>
              </a:lnSpc>
            </a:pPr>
            <a:r>
              <a:rPr lang="en-GB" sz="1400">
                <a:solidFill>
                  <a:schemeClr val="hlink"/>
                </a:solidFill>
              </a:rPr>
              <a:t>where did they differ?</a:t>
            </a:r>
          </a:p>
          <a:p>
            <a:pPr lvl="1">
              <a:lnSpc>
                <a:spcPct val="80000"/>
              </a:lnSpc>
            </a:pPr>
            <a:endParaRPr lang="en-GB" sz="140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>
                <a:solidFill>
                  <a:schemeClr val="hlink"/>
                </a:solidFill>
              </a:rPr>
              <a:t>supportive examples</a:t>
            </a:r>
            <a:r>
              <a:rPr lang="en-GB" sz="1600"/>
              <a:t> from the interview(s) </a:t>
            </a:r>
            <a:r>
              <a:rPr lang="en-GB" sz="1600">
                <a:solidFill>
                  <a:schemeClr val="hlink"/>
                </a:solidFill>
              </a:rPr>
              <a:t>AND</a:t>
            </a:r>
            <a:r>
              <a:rPr lang="en-GB" sz="1600"/>
              <a:t> portfolio raises the mark to 2 – </a:t>
            </a:r>
            <a:r>
              <a:rPr lang="en-GB" sz="1600">
                <a:solidFill>
                  <a:schemeClr val="hlink"/>
                </a:solidFill>
              </a:rPr>
              <a:t>explicit</a:t>
            </a:r>
            <a:r>
              <a:rPr lang="en-GB" sz="1600"/>
              <a:t> </a:t>
            </a:r>
            <a:r>
              <a:rPr lang="en-GB" sz="1600">
                <a:solidFill>
                  <a:schemeClr val="hlink"/>
                </a:solidFill>
              </a:rPr>
              <a:t>paraphrases or quotes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160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/>
              <a:t>For 3 marks, “extensive” reflection is needed. Usually </a:t>
            </a:r>
            <a:r>
              <a:rPr lang="en-GB" sz="1600">
                <a:solidFill>
                  <a:schemeClr val="hlink"/>
                </a:solidFill>
              </a:rPr>
              <a:t>at least three different comparisons </a:t>
            </a:r>
            <a:r>
              <a:rPr lang="en-GB" sz="1600"/>
              <a:t>with supportive examples from interview(s) </a:t>
            </a:r>
            <a:r>
              <a:rPr lang="en-GB" sz="1600">
                <a:solidFill>
                  <a:schemeClr val="hlink"/>
                </a:solidFill>
              </a:rPr>
              <a:t>AND</a:t>
            </a:r>
            <a:r>
              <a:rPr lang="en-GB" sz="1600"/>
              <a:t> portfolio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1600"/>
          </a:p>
          <a:p>
            <a:pPr>
              <a:lnSpc>
                <a:spcPct val="80000"/>
              </a:lnSpc>
            </a:pPr>
            <a:r>
              <a:rPr lang="en-GB" sz="1600"/>
              <a:t>For the highest mark of 4, a new “relationship” or new idea the student has learnt from the comparison and is </a:t>
            </a:r>
            <a:r>
              <a:rPr lang="en-GB" sz="1600">
                <a:solidFill>
                  <a:schemeClr val="hlink"/>
                </a:solidFill>
              </a:rPr>
              <a:t>NOT mentioned</a:t>
            </a:r>
            <a:r>
              <a:rPr lang="en-GB" sz="1600"/>
              <a:t> in the interview(s) or portfolio must be established/explained. </a:t>
            </a:r>
          </a:p>
          <a:p>
            <a:pPr>
              <a:lnSpc>
                <a:spcPct val="80000"/>
              </a:lnSpc>
            </a:pPr>
            <a:endParaRPr lang="en-GB" sz="160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600">
                <a:solidFill>
                  <a:schemeClr val="hlink"/>
                </a:solidFill>
              </a:rPr>
              <a:t>‘After comparing the interview(s) and the original portfolio my understanding of the issue/impacts/solutions is NOW changed/improved ……………….’</a:t>
            </a:r>
            <a:r>
              <a:rPr lang="en-GB" sz="1600" i="1">
                <a:solidFill>
                  <a:schemeClr val="hlink"/>
                </a:solidFill>
              </a:rPr>
              <a:t> 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a different or changed perception of the importance/nature of an impact mentioned in the portfolio or interview(s)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a new appreciation of the side effect or evaluation of a possible solution</a:t>
            </a:r>
          </a:p>
          <a:p>
            <a:pPr lvl="1">
              <a:lnSpc>
                <a:spcPct val="80000"/>
              </a:lnSpc>
            </a:pPr>
            <a:r>
              <a:rPr lang="en-GB" sz="1400"/>
              <a:t>a new solution not considered in the portfolio piece or interview(s)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45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457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45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2457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245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049338"/>
          </a:xfrm>
        </p:spPr>
        <p:txBody>
          <a:bodyPr/>
          <a:lstStyle/>
          <a:p>
            <a:pPr algn="ctr"/>
            <a:r>
              <a:rPr lang="en-GB" sz="4000"/>
              <a:t>projection of broader implications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5895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/>
              <a:t>this should </a:t>
            </a:r>
            <a:r>
              <a:rPr lang="en-GB" sz="1800">
                <a:solidFill>
                  <a:schemeClr val="hlink"/>
                </a:solidFill>
              </a:rPr>
              <a:t>not be a summary</a:t>
            </a:r>
            <a:r>
              <a:rPr lang="en-GB" sz="1800"/>
              <a:t> of what has already been said and is </a:t>
            </a:r>
            <a:r>
              <a:rPr lang="en-GB" sz="1800">
                <a:solidFill>
                  <a:schemeClr val="hlink"/>
                </a:solidFill>
              </a:rPr>
              <a:t>not a conclusion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180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800"/>
              <a:t>it is the opportunity to look </a:t>
            </a:r>
            <a:r>
              <a:rPr lang="en-GB" sz="1800">
                <a:solidFill>
                  <a:schemeClr val="hlink"/>
                </a:solidFill>
              </a:rPr>
              <a:t>beyond</a:t>
            </a:r>
            <a:r>
              <a:rPr lang="en-GB" sz="1800"/>
              <a:t> what has been already said with </a:t>
            </a:r>
            <a:r>
              <a:rPr lang="en-GB" sz="1800">
                <a:solidFill>
                  <a:schemeClr val="hlink"/>
                </a:solidFill>
              </a:rPr>
              <a:t>original thinking about the ‘future’ of the issue – </a:t>
            </a:r>
            <a:r>
              <a:rPr lang="en-GB" sz="1800"/>
              <a:t>at </a:t>
            </a:r>
            <a:r>
              <a:rPr lang="en-GB" sz="1800">
                <a:solidFill>
                  <a:schemeClr val="hlink"/>
                </a:solidFill>
              </a:rPr>
              <a:t>least two implications</a:t>
            </a:r>
            <a:r>
              <a:rPr lang="en-GB" sz="1800"/>
              <a:t> should be discussed or at least </a:t>
            </a:r>
            <a:r>
              <a:rPr lang="en-GB" sz="1800">
                <a:solidFill>
                  <a:schemeClr val="hlink"/>
                </a:solidFill>
              </a:rPr>
              <a:t>two detailed aspects of one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1800">
              <a:solidFill>
                <a:schemeClr val="hlink"/>
              </a:solidFill>
            </a:endParaRPr>
          </a:p>
          <a:p>
            <a:pPr>
              <a:lnSpc>
                <a:spcPct val="80000"/>
              </a:lnSpc>
            </a:pPr>
            <a:r>
              <a:rPr lang="en-GB" sz="1800"/>
              <a:t>the student should give </a:t>
            </a:r>
            <a:r>
              <a:rPr lang="en-GB" sz="1800">
                <a:solidFill>
                  <a:schemeClr val="hlink"/>
                </a:solidFill>
              </a:rPr>
              <a:t>his/her own opinion </a:t>
            </a:r>
            <a:r>
              <a:rPr lang="en-GB" sz="1800"/>
              <a:t>– </a:t>
            </a:r>
            <a:r>
              <a:rPr lang="en-GB" sz="1800">
                <a:solidFill>
                  <a:schemeClr val="hlink"/>
                </a:solidFill>
              </a:rPr>
              <a:t>‘In my opinion I think that …………….’ </a:t>
            </a:r>
            <a:r>
              <a:rPr lang="en-GB" sz="1800"/>
              <a:t>The opinion can be about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>
                <a:solidFill>
                  <a:schemeClr val="hlink"/>
                </a:solidFill>
              </a:rPr>
              <a:t>aspects/effects</a:t>
            </a:r>
            <a:r>
              <a:rPr lang="en-GB" sz="1600"/>
              <a:t> of the issue/solutions that have </a:t>
            </a:r>
            <a:r>
              <a:rPr lang="en-GB" sz="1600">
                <a:solidFill>
                  <a:schemeClr val="hlink"/>
                </a:solidFill>
              </a:rPr>
              <a:t>not so far been foreseen</a:t>
            </a:r>
            <a:r>
              <a:rPr lang="en-GB" sz="1600"/>
              <a:t> in the previous criteria, interview(s) or portfolio</a:t>
            </a:r>
          </a:p>
          <a:p>
            <a:pPr lvl="1">
              <a:lnSpc>
                <a:spcPct val="80000"/>
              </a:lnSpc>
              <a:buClr>
                <a:schemeClr val="hlink"/>
              </a:buClr>
              <a:buFont typeface="Wingdings" pitchFamily="2" charset="2"/>
              <a:buChar char="§"/>
            </a:pPr>
            <a:r>
              <a:rPr lang="en-GB" sz="1600"/>
              <a:t>the </a:t>
            </a:r>
            <a:r>
              <a:rPr lang="en-GB" sz="1600">
                <a:solidFill>
                  <a:schemeClr val="hlink"/>
                </a:solidFill>
              </a:rPr>
              <a:t>future implications</a:t>
            </a:r>
            <a:r>
              <a:rPr lang="en-GB" sz="1600"/>
              <a:t> for the situation involving the issue and the issue itself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>
                <a:solidFill>
                  <a:schemeClr val="hlink"/>
                </a:solidFill>
              </a:rPr>
              <a:t>recommendations</a:t>
            </a:r>
            <a:r>
              <a:rPr lang="en-GB" sz="1600"/>
              <a:t> for the future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§"/>
            </a:pPr>
            <a:r>
              <a:rPr lang="en-GB" sz="1600">
                <a:solidFill>
                  <a:schemeClr val="hlink"/>
                </a:solidFill>
              </a:rPr>
              <a:t>evaluations </a:t>
            </a:r>
            <a:r>
              <a:rPr lang="en-GB" sz="1600"/>
              <a:t>of the  repercussions if the problem/s are solved or not solved</a:t>
            </a:r>
          </a:p>
          <a:p>
            <a:pPr lvl="2">
              <a:lnSpc>
                <a:spcPct val="80000"/>
              </a:lnSpc>
              <a:buFontTx/>
              <a:buNone/>
            </a:pPr>
            <a:endParaRPr lang="en-GB" sz="1400"/>
          </a:p>
          <a:p>
            <a:pPr>
              <a:lnSpc>
                <a:spcPct val="80000"/>
              </a:lnSpc>
            </a:pPr>
            <a:r>
              <a:rPr lang="en-GB" sz="1800"/>
              <a:t>do </a:t>
            </a:r>
            <a:r>
              <a:rPr lang="en-GB" sz="1800">
                <a:solidFill>
                  <a:schemeClr val="hlink"/>
                </a:solidFill>
              </a:rPr>
              <a:t>not repeat material</a:t>
            </a:r>
            <a:r>
              <a:rPr lang="en-GB" sz="1800"/>
              <a:t> from previous criteria, the portfolio or interview(s) unless in support of </a:t>
            </a:r>
            <a:r>
              <a:rPr lang="en-GB" sz="1800">
                <a:solidFill>
                  <a:schemeClr val="hlink"/>
                </a:solidFill>
              </a:rPr>
              <a:t>your opinion</a:t>
            </a:r>
          </a:p>
          <a:p>
            <a:pPr>
              <a:lnSpc>
                <a:spcPct val="80000"/>
              </a:lnSpc>
              <a:buFontTx/>
              <a:buNone/>
            </a:pPr>
            <a:endParaRPr lang="en-GB" sz="1800"/>
          </a:p>
          <a:p>
            <a:pPr>
              <a:lnSpc>
                <a:spcPct val="80000"/>
              </a:lnSpc>
            </a:pPr>
            <a:r>
              <a:rPr lang="en-GB" sz="1800"/>
              <a:t>all of these </a:t>
            </a:r>
            <a:r>
              <a:rPr lang="en-GB" sz="1800">
                <a:solidFill>
                  <a:schemeClr val="hlink"/>
                </a:solidFill>
              </a:rPr>
              <a:t>MUST be grounded securely with supportive examples</a:t>
            </a:r>
            <a:r>
              <a:rPr lang="en-GB" sz="1800"/>
              <a:t> from both interviews </a:t>
            </a:r>
            <a:r>
              <a:rPr lang="en-GB" sz="1800">
                <a:solidFill>
                  <a:schemeClr val="hlink"/>
                </a:solidFill>
              </a:rPr>
              <a:t>AND</a:t>
            </a:r>
            <a:r>
              <a:rPr lang="en-GB" sz="1800"/>
              <a:t> portfolio – specific references and quotes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56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560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uiExpand="1" build="p"/>
    </p:bldLst>
  </p:timing>
</p:sld>
</file>

<file path=ppt/theme/theme1.xml><?xml version="1.0" encoding="utf-8"?>
<a:theme xmlns:a="http://schemas.openxmlformats.org/drawingml/2006/main" name="PFX presentation">
  <a:themeElements>
    <a:clrScheme name="PFX presentatio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PFX presentatio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FX presentatio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FX presentatio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FX presentatio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FX presentatio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FX presentatio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FX presentatio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FX presentatio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FX presentatio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PFX presentation</Template>
  <TotalTime>222</TotalTime>
  <Words>658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Tahoma</vt:lpstr>
      <vt:lpstr>Wingdings</vt:lpstr>
      <vt:lpstr>PFX presentation</vt:lpstr>
      <vt:lpstr>the portfolio extension</vt:lpstr>
      <vt:lpstr>portfolio extension report</vt:lpstr>
      <vt:lpstr>introduction</vt:lpstr>
      <vt:lpstr>Discussion/analysis of the interview</vt:lpstr>
      <vt:lpstr>Reflection on the interview, with respect to the portfolio research</vt:lpstr>
      <vt:lpstr>projection of broader implications</vt:lpstr>
    </vt:vector>
  </TitlesOfParts>
  <Company>JACARANDA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ITGS portfolios and extensions</dc:title>
  <dc:creator>John Oldfield</dc:creator>
  <cp:lastModifiedBy>Kotie</cp:lastModifiedBy>
  <cp:revision>15</cp:revision>
  <dcterms:created xsi:type="dcterms:W3CDTF">2006-06-16T23:37:50Z</dcterms:created>
  <dcterms:modified xsi:type="dcterms:W3CDTF">2011-09-12T07:37:21Z</dcterms:modified>
</cp:coreProperties>
</file>